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2" r:id="rId13"/>
    <p:sldId id="267" r:id="rId14"/>
    <p:sldId id="268" r:id="rId15"/>
    <p:sldId id="269" r:id="rId16"/>
    <p:sldId id="270"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14"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D200B3F0-A9BC-48CE-8EB6-ECE965069900}" type="datetimeFigureOut">
              <a:rPr lang="en-US" dirty="0"/>
              <a:pPr/>
              <a:t>1/27/2020</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dirty="0"/>
              <a:t>
              </a:t>
            </a:r>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DF9FFFF-3106-4DDB-AA62-0C80862170D6}" type="datetimeFigureOut">
              <a:rPr lang="en-US" dirty="0"/>
              <a:t>1/27/2020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3DA38B7-AE95-4DC8-9A51-7A71F545B098}" type="datetimeFigureOut">
              <a:rPr lang="en-US" dirty="0"/>
              <a:t>1/27/2020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6F1EC2B-8188-4AC2-9F0D-8D09C51D505A}" type="datetimeFigureOut">
              <a:rPr lang="en-US" dirty="0"/>
              <a:t>1/27/2020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12B75E-944F-430B-BE5F-C69FA8823C04}" type="datetimeFigureOut">
              <a:rPr lang="en-US" dirty="0"/>
              <a:t>1/27/2020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AE0DC7-7F53-471C-A711-B3DA6F2535F3}" type="datetimeFigureOut">
              <a:rPr lang="en-US" dirty="0"/>
              <a:t>1/27/2020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1F4C9D-4618-451D-80C1-6A376BB42AB4}" type="datetimeFigureOut">
              <a:rPr lang="en-US" dirty="0"/>
              <a:t>1/27/2020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4D2318-CE40-42F6-962A-4C6D6CF697DB}" type="datetimeFigureOut">
              <a:rPr lang="en-US" dirty="0"/>
              <a:t>1/27/2020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476AC1-EB7F-4BEF-90D9-5764B50DAF8A}" type="datetimeFigureOut">
              <a:rPr lang="en-US" dirty="0"/>
              <a:t>1/27/2020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20712A-F861-4AB0-A754-4F5A2033CD4B}" type="datetimeFigureOut">
              <a:rPr lang="en-US" dirty="0"/>
              <a:t>1/27/2020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4507B7-F2DC-4B2C-B14D-58A9766807A2}" type="datetimeFigureOut">
              <a:rPr lang="en-US" dirty="0"/>
              <a:t>1/27/2020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4A483D-5CB4-4842-8F2F-05D5276ACF63}" type="datetimeFigureOut">
              <a:rPr lang="en-US" dirty="0"/>
              <a:t>1/27/2020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1CE32E-9DC0-47C8-A657-48F5C3E4A10B}" type="datetimeFigureOut">
              <a:rPr lang="en-US" dirty="0"/>
              <a:t>1/27/2020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DF5C0D-8C3A-4771-A43D-83937FC700D4}" type="datetimeFigureOut">
              <a:rPr lang="en-US" dirty="0"/>
              <a:t>1/27/2020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3D2D6-FCC2-425A-A4A7-8058E8C01CB1}" type="datetimeFigureOut">
              <a:rPr lang="en-US" dirty="0"/>
              <a:t>1/27/2020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8CF2683-E6E7-4CC3-9EEE-7854DD4F3545}" type="datetimeFigureOut">
              <a:rPr lang="en-US" dirty="0"/>
              <a:t>1/27/2020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E120F81-B39D-4CBB-8BF3-5D6E395D0F72}" type="datetimeFigureOut">
              <a:rPr lang="en-US" dirty="0"/>
              <a:t>1/27/2020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64B320A-89BA-47B2-A525-92E8D10B06E4}" type="datetimeFigureOut">
              <a:rPr lang="en-US" dirty="0"/>
              <a:t>1/27/2020</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MARTINAIRE PILOT</a:t>
            </a:r>
            <a:endParaRPr lang="en-US" dirty="0"/>
          </a:p>
        </p:txBody>
      </p:sp>
      <p:sp>
        <p:nvSpPr>
          <p:cNvPr id="3" name="Subtitle 2"/>
          <p:cNvSpPr>
            <a:spLocks noGrp="1"/>
          </p:cNvSpPr>
          <p:nvPr>
            <p:ph type="subTitle" idx="1"/>
          </p:nvPr>
        </p:nvSpPr>
        <p:spPr/>
        <p:txBody>
          <a:bodyPr>
            <a:normAutofit/>
          </a:bodyPr>
          <a:lstStyle/>
          <a:p>
            <a:r>
              <a:rPr lang="en-US" sz="2400" dirty="0" smtClean="0">
                <a:latin typeface="Arial Black" panose="020B0A04020102020204" pitchFamily="34" charset="0"/>
              </a:rPr>
              <a:t>SECURITY TRAINING</a:t>
            </a:r>
            <a:endParaRPr lang="en-US" sz="2400" dirty="0">
              <a:latin typeface="Arial Black" panose="020B0A040201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08" y="857591"/>
            <a:ext cx="5348248" cy="7614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312" y="532014"/>
            <a:ext cx="2027782" cy="2377440"/>
          </a:xfrm>
          <a:prstGeom prst="rect">
            <a:avLst/>
          </a:prstGeom>
        </p:spPr>
      </p:pic>
    </p:spTree>
    <p:extLst>
      <p:ext uri="{BB962C8B-B14F-4D97-AF65-F5344CB8AC3E}">
        <p14:creationId xmlns:p14="http://schemas.microsoft.com/office/powerpoint/2010/main" val="204947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Aircraft Search  </a:t>
            </a:r>
            <a:endParaRPr lang="en-US" b="1" dirty="0"/>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2782863720"/>
              </p:ext>
            </p:extLst>
          </p:nvPr>
        </p:nvGraphicFramePr>
        <p:xfrm>
          <a:off x="413932" y="2687475"/>
          <a:ext cx="5121728" cy="3416300"/>
        </p:xfrm>
        <a:graphic>
          <a:graphicData uri="http://schemas.openxmlformats.org/presentationml/2006/ole">
            <mc:AlternateContent xmlns:mc="http://schemas.openxmlformats.org/markup-compatibility/2006">
              <mc:Choice xmlns:v="urn:schemas-microsoft-com:vml" Requires="v">
                <p:oleObj spid="_x0000_s1047" name="CorelDRAW" r:id="rId3" imgW="5974260" imgH="3985200" progId="CorelDraw.Graphic.20">
                  <p:embed/>
                </p:oleObj>
              </mc:Choice>
              <mc:Fallback>
                <p:oleObj name="CorelDRAW" r:id="rId3" imgW="5974260" imgH="3985200" progId="CorelDraw.Graphic.20">
                  <p:embed/>
                  <p:pic>
                    <p:nvPicPr>
                      <p:cNvPr id="2" name="Object 1"/>
                      <p:cNvPicPr/>
                      <p:nvPr/>
                    </p:nvPicPr>
                    <p:blipFill>
                      <a:blip r:embed="rId4"/>
                      <a:stretch>
                        <a:fillRect/>
                      </a:stretch>
                    </p:blipFill>
                    <p:spPr>
                      <a:xfrm>
                        <a:off x="413932" y="2687475"/>
                        <a:ext cx="5121728" cy="3416300"/>
                      </a:xfrm>
                      <a:prstGeom prst="rect">
                        <a:avLst/>
                      </a:prstGeom>
                    </p:spPr>
                  </p:pic>
                </p:oleObj>
              </mc:Fallback>
            </mc:AlternateContent>
          </a:graphicData>
        </a:graphic>
      </p:graphicFrame>
      <p:sp>
        <p:nvSpPr>
          <p:cNvPr id="4" name="TextBox 3"/>
          <p:cNvSpPr txBox="1"/>
          <p:nvPr/>
        </p:nvSpPr>
        <p:spPr>
          <a:xfrm>
            <a:off x="5868955" y="2733869"/>
            <a:ext cx="5822302" cy="1754326"/>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All aircraft being used exclusively for the transportation of merchandise, goods, mail, and cargo, will be searched prior to loading of the aircraft by a flight crew member to ensure nothing prohibited has been introduced to the aircraft or cargo to be transported.</a:t>
            </a:r>
            <a:endParaRPr lang="en-US" b="1" dirty="0">
              <a:latin typeface="Arial" panose="020B0604020202020204" pitchFamily="34" charset="0"/>
              <a:cs typeface="Arial" panose="020B0604020202020204" pitchFamily="34" charset="0"/>
            </a:endParaRPr>
          </a:p>
        </p:txBody>
      </p:sp>
      <p:sp>
        <p:nvSpPr>
          <p:cNvPr id="5" name="TextBox 4"/>
          <p:cNvSpPr txBox="1"/>
          <p:nvPr/>
        </p:nvSpPr>
        <p:spPr>
          <a:xfrm>
            <a:off x="5868955" y="4721290"/>
            <a:ext cx="5850294" cy="1200329"/>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Aircraft will again be searched after unloading to ensure nothing is left behind and nothing prohibited was introduced to the aircraft or cargo being transported.</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6290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3627815161"/>
              </p:ext>
            </p:extLst>
          </p:nvPr>
        </p:nvGraphicFramePr>
        <p:xfrm>
          <a:off x="355341" y="2605160"/>
          <a:ext cx="5121728" cy="3416300"/>
        </p:xfrm>
        <a:graphic>
          <a:graphicData uri="http://schemas.openxmlformats.org/presentationml/2006/ole">
            <mc:AlternateContent xmlns:mc="http://schemas.openxmlformats.org/markup-compatibility/2006">
              <mc:Choice xmlns:v="urn:schemas-microsoft-com:vml" Requires="v">
                <p:oleObj spid="_x0000_s2084" name="CorelDRAW" r:id="rId3" imgW="5974260" imgH="3985200" progId="CorelDraw.Graphic.20">
                  <p:embed/>
                </p:oleObj>
              </mc:Choice>
              <mc:Fallback>
                <p:oleObj name="CorelDRAW" r:id="rId3" imgW="5974260" imgH="3985200" progId="CorelDraw.Graphic.20">
                  <p:embed/>
                  <p:pic>
                    <p:nvPicPr>
                      <p:cNvPr id="9" name="Content Placeholder 8"/>
                      <p:cNvPicPr/>
                      <p:nvPr/>
                    </p:nvPicPr>
                    <p:blipFill>
                      <a:blip r:embed="rId4"/>
                      <a:stretch>
                        <a:fillRect/>
                      </a:stretch>
                    </p:blipFill>
                    <p:spPr>
                      <a:xfrm>
                        <a:off x="355341" y="2605160"/>
                        <a:ext cx="5121728" cy="341630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b="1" dirty="0" smtClean="0"/>
              <a:t>Aircraft Readiness </a:t>
            </a:r>
            <a:endParaRPr lang="en-US" b="1" dirty="0"/>
          </a:p>
        </p:txBody>
      </p:sp>
      <p:sp>
        <p:nvSpPr>
          <p:cNvPr id="4" name="TextBox 3"/>
          <p:cNvSpPr txBox="1"/>
          <p:nvPr/>
        </p:nvSpPr>
        <p:spPr>
          <a:xfrm>
            <a:off x="5868955" y="2444620"/>
            <a:ext cx="5822302" cy="646331"/>
          </a:xfrm>
          <a:prstGeom prst="rect">
            <a:avLst/>
          </a:prstGeom>
          <a:noFill/>
        </p:spPr>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Check you plane (including cargo pods) prior to and after loading!</a:t>
            </a:r>
            <a:endParaRPr lang="en-US"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5906274" y="3181739"/>
            <a:ext cx="5327780" cy="1200329"/>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All contract aircraft operators must ensure that all cargo is properly documented and no unauthorized cargo has been placed in the shipment.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64645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3627815161"/>
              </p:ext>
            </p:extLst>
          </p:nvPr>
        </p:nvGraphicFramePr>
        <p:xfrm>
          <a:off x="355341" y="2605160"/>
          <a:ext cx="5121728" cy="3416300"/>
        </p:xfrm>
        <a:graphic>
          <a:graphicData uri="http://schemas.openxmlformats.org/presentationml/2006/ole">
            <mc:AlternateContent xmlns:mc="http://schemas.openxmlformats.org/markup-compatibility/2006">
              <mc:Choice xmlns:v="urn:schemas-microsoft-com:vml" Requires="v">
                <p:oleObj spid="_x0000_s3088" name="CorelDRAW" r:id="rId3" imgW="5974260" imgH="3985200" progId="CorelDraw.Graphic.20">
                  <p:embed/>
                </p:oleObj>
              </mc:Choice>
              <mc:Fallback>
                <p:oleObj name="CorelDRAW" r:id="rId3" imgW="5974260" imgH="3985200" progId="CorelDraw.Graphic.20">
                  <p:embed/>
                  <p:pic>
                    <p:nvPicPr>
                      <p:cNvPr id="9" name="Content Placeholder 8"/>
                      <p:cNvPicPr/>
                      <p:nvPr/>
                    </p:nvPicPr>
                    <p:blipFill>
                      <a:blip r:embed="rId4"/>
                      <a:stretch>
                        <a:fillRect/>
                      </a:stretch>
                    </p:blipFill>
                    <p:spPr>
                      <a:xfrm>
                        <a:off x="355341" y="2605160"/>
                        <a:ext cx="5121728" cy="341630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b="1" dirty="0" smtClean="0"/>
              <a:t>Aircraft Readiness </a:t>
            </a:r>
            <a:endParaRPr lang="en-US" b="1" dirty="0"/>
          </a:p>
        </p:txBody>
      </p:sp>
      <p:grpSp>
        <p:nvGrpSpPr>
          <p:cNvPr id="12" name="Group 11"/>
          <p:cNvGrpSpPr/>
          <p:nvPr/>
        </p:nvGrpSpPr>
        <p:grpSpPr>
          <a:xfrm>
            <a:off x="1426655" y="2605160"/>
            <a:ext cx="9938032" cy="3823632"/>
            <a:chOff x="1426655" y="2605160"/>
            <a:chExt cx="9938032" cy="3823632"/>
          </a:xfrm>
        </p:grpSpPr>
        <p:graphicFrame>
          <p:nvGraphicFramePr>
            <p:cNvPr id="7" name="Object 6"/>
            <p:cNvGraphicFramePr>
              <a:graphicFrameLocks noChangeAspect="1"/>
            </p:cNvGraphicFramePr>
            <p:nvPr>
              <p:extLst>
                <p:ext uri="{D42A27DB-BD31-4B8C-83A1-F6EECF244321}">
                  <p14:modId xmlns:p14="http://schemas.microsoft.com/office/powerpoint/2010/main" val="621066500"/>
                </p:ext>
              </p:extLst>
            </p:nvPr>
          </p:nvGraphicFramePr>
          <p:xfrm>
            <a:off x="1426655" y="2605160"/>
            <a:ext cx="2813113" cy="3416300"/>
          </p:xfrm>
          <a:graphic>
            <a:graphicData uri="http://schemas.openxmlformats.org/presentationml/2006/ole">
              <mc:AlternateContent xmlns:mc="http://schemas.openxmlformats.org/markup-compatibility/2006">
                <mc:Choice xmlns:v="urn:schemas-microsoft-com:vml" Requires="v">
                  <p:oleObj spid="_x0000_s3089" name="CorelDRAW" r:id="rId5" imgW="4644125" imgH="5367600" progId="CorelDraw.Graphic.20">
                    <p:embed/>
                  </p:oleObj>
                </mc:Choice>
                <mc:Fallback>
                  <p:oleObj name="CorelDRAW" r:id="rId5" imgW="4644125" imgH="5367600" progId="CorelDraw.Graphic.20">
                    <p:embed/>
                    <p:pic>
                      <p:nvPicPr>
                        <p:cNvPr id="7" name="Object 6"/>
                        <p:cNvPicPr/>
                        <p:nvPr/>
                      </p:nvPicPr>
                      <p:blipFill>
                        <a:blip r:embed="rId6"/>
                        <a:stretch>
                          <a:fillRect/>
                        </a:stretch>
                      </p:blipFill>
                      <p:spPr>
                        <a:xfrm>
                          <a:off x="1426655" y="2605160"/>
                          <a:ext cx="2813113" cy="3416300"/>
                        </a:xfrm>
                        <a:prstGeom prst="rect">
                          <a:avLst/>
                        </a:prstGeom>
                      </p:spPr>
                    </p:pic>
                  </p:oleObj>
                </mc:Fallback>
              </mc:AlternateContent>
            </a:graphicData>
          </a:graphic>
        </p:graphicFrame>
        <p:sp>
          <p:nvSpPr>
            <p:cNvPr id="11" name="Rectangular Callout 10"/>
            <p:cNvSpPr/>
            <p:nvPr/>
          </p:nvSpPr>
          <p:spPr>
            <a:xfrm>
              <a:off x="5924940" y="4596671"/>
              <a:ext cx="5047860" cy="1832121"/>
            </a:xfrm>
            <a:prstGeom prst="wedgeRectCallout">
              <a:avLst>
                <a:gd name="adj1" fmla="val -88670"/>
                <a:gd name="adj2" fmla="val -383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24940" y="4596671"/>
              <a:ext cx="5439747" cy="1754326"/>
            </a:xfrm>
            <a:prstGeom prst="rect">
              <a:avLst/>
            </a:prstGeom>
            <a:noFill/>
          </p:spPr>
          <p:txBody>
            <a:bodyPr wrap="square" rtlCol="0">
              <a:spAutoFit/>
            </a:bodyPr>
            <a:lstStyle/>
            <a:p>
              <a:r>
                <a:rPr lang="en-US" b="1" dirty="0" smtClean="0"/>
                <a:t>Procedures for loading and unloading the</a:t>
              </a:r>
            </a:p>
            <a:p>
              <a:r>
                <a:rPr lang="en-US" b="1" dirty="0"/>
                <a:t>a</a:t>
              </a:r>
              <a:r>
                <a:rPr lang="en-US" b="1" dirty="0" smtClean="0"/>
                <a:t>ircraft come from the Vendor’s Operating</a:t>
              </a:r>
            </a:p>
            <a:p>
              <a:r>
                <a:rPr lang="en-US" b="1" dirty="0" smtClean="0"/>
                <a:t>Specifications and have been adopted by </a:t>
              </a:r>
            </a:p>
            <a:p>
              <a:r>
                <a:rPr lang="en-US" b="1" dirty="0" err="1" smtClean="0"/>
                <a:t>Martinaire</a:t>
              </a:r>
              <a:r>
                <a:rPr lang="en-US" b="1" dirty="0" smtClean="0"/>
                <a:t>. These procedures shall be </a:t>
              </a:r>
            </a:p>
            <a:p>
              <a:r>
                <a:rPr lang="en-US" b="1" dirty="0"/>
                <a:t>f</a:t>
              </a:r>
              <a:r>
                <a:rPr lang="en-US" b="1" dirty="0" smtClean="0"/>
                <a:t>ollowed by all </a:t>
              </a:r>
              <a:r>
                <a:rPr lang="en-US" b="1" dirty="0" err="1" smtClean="0"/>
                <a:t>Martinaire</a:t>
              </a:r>
              <a:r>
                <a:rPr lang="en-US" b="1" dirty="0" smtClean="0"/>
                <a:t> pilots without </a:t>
              </a:r>
            </a:p>
            <a:p>
              <a:r>
                <a:rPr lang="en-US" b="1" dirty="0" smtClean="0"/>
                <a:t>Exception.</a:t>
              </a:r>
              <a:endParaRPr lang="en-US" b="1" dirty="0"/>
            </a:p>
          </p:txBody>
        </p:sp>
      </p:grpSp>
    </p:spTree>
    <p:extLst>
      <p:ext uri="{BB962C8B-B14F-4D97-AF65-F5344CB8AC3E}">
        <p14:creationId xmlns:p14="http://schemas.microsoft.com/office/powerpoint/2010/main" val="23130406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Aircraft Readiness </a:t>
            </a:r>
            <a:endParaRPr lang="en-US" b="1" dirty="0"/>
          </a:p>
        </p:txBody>
      </p:sp>
      <p:sp>
        <p:nvSpPr>
          <p:cNvPr id="5" name="Content Placeholder 4"/>
          <p:cNvSpPr>
            <a:spLocks noGrp="1"/>
          </p:cNvSpPr>
          <p:nvPr>
            <p:ph idx="1"/>
          </p:nvPr>
        </p:nvSpPr>
        <p:spPr/>
        <p:txBody>
          <a:bodyPr/>
          <a:lstStyle/>
          <a:p>
            <a:r>
              <a:rPr lang="en-US" dirty="0" smtClean="0"/>
              <a:t>All Contract Aircraft Operators are required to comply with all UPS procedures concerning the acceptance and handling of cargo as provided by UPS Management, including proper completion of all documents required under the TSA DSIP.</a:t>
            </a:r>
          </a:p>
          <a:p>
            <a:endParaRPr lang="en-US" dirty="0"/>
          </a:p>
          <a:p>
            <a:r>
              <a:rPr lang="en-US" dirty="0" smtClean="0"/>
              <a:t>For </a:t>
            </a:r>
            <a:r>
              <a:rPr lang="en-US" dirty="0" err="1" smtClean="0"/>
              <a:t>Martinaire</a:t>
            </a:r>
            <a:r>
              <a:rPr lang="en-US" dirty="0" smtClean="0"/>
              <a:t>, this includes completion of Weight and Balance; transmission and proper completion of the </a:t>
            </a:r>
            <a:r>
              <a:rPr lang="en-US" dirty="0" err="1" smtClean="0"/>
              <a:t>NoPC</a:t>
            </a:r>
            <a:r>
              <a:rPr lang="en-US" dirty="0" smtClean="0"/>
              <a:t> for any HAZMAT being carried; acceptance of any ‘Special Use Permits’ supplementing a HAZMAT shipment; and the checking and acceptance of a UPS Load Manifest for the involved flight.</a:t>
            </a:r>
            <a:endParaRPr lang="en-US" dirty="0"/>
          </a:p>
        </p:txBody>
      </p:sp>
    </p:spTree>
    <p:extLst>
      <p:ext uri="{BB962C8B-B14F-4D97-AF65-F5344CB8AC3E}">
        <p14:creationId xmlns:p14="http://schemas.microsoft.com/office/powerpoint/2010/main" val="2508961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Bomb Threats </a:t>
            </a:r>
            <a:endParaRPr lang="en-US" b="1"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527" y="2585393"/>
            <a:ext cx="3416300" cy="3416300"/>
          </a:xfrm>
        </p:spPr>
      </p:pic>
      <p:sp>
        <p:nvSpPr>
          <p:cNvPr id="4" name="TextBox 3"/>
          <p:cNvSpPr txBox="1"/>
          <p:nvPr/>
        </p:nvSpPr>
        <p:spPr>
          <a:xfrm>
            <a:off x="4345663" y="2632169"/>
            <a:ext cx="7396682" cy="1200329"/>
          </a:xfrm>
          <a:prstGeom prst="rect">
            <a:avLst/>
          </a:prstGeom>
          <a:noFill/>
        </p:spPr>
        <p:txBody>
          <a:bodyPr wrap="square" rtlCol="0">
            <a:spAutoFit/>
          </a:bodyPr>
          <a:lstStyle/>
          <a:p>
            <a:r>
              <a:rPr lang="en-US" b="1" dirty="0" err="1" smtClean="0">
                <a:latin typeface="Arial" panose="020B0604020202020204" pitchFamily="34" charset="0"/>
                <a:cs typeface="Arial" panose="020B0604020202020204" pitchFamily="34" charset="0"/>
              </a:rPr>
              <a:t>Martinaire</a:t>
            </a:r>
            <a:r>
              <a:rPr lang="en-US" b="1" dirty="0" smtClean="0">
                <a:latin typeface="Arial" panose="020B0604020202020204" pitchFamily="34" charset="0"/>
                <a:cs typeface="Arial" panose="020B0604020202020204" pitchFamily="34" charset="0"/>
              </a:rPr>
              <a:t> shall take the applicable actions in response to bomb threats that are directed against a specific aircraft and in response to bomb threats that are directed against specific ground facilities located on an airport.</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4344159" y="3961514"/>
            <a:ext cx="7396682" cy="923330"/>
          </a:xfrm>
          <a:prstGeom prst="rect">
            <a:avLst/>
          </a:prstGeom>
          <a:noFill/>
        </p:spPr>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All specific and nonspecific bomb threats must be immediately (as practical) reported to MARTINAIRE Dispatch (who will then notify the customer.</a:t>
            </a:r>
            <a:endParaRPr lang="en-US"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4353210" y="5011712"/>
            <a:ext cx="7396682" cy="923330"/>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If a bomb threat is against a specific aircraft, MARTINAIRE shall initiate inspection action as appropriate and inform the affected airport.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0693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Bomb Threats </a:t>
            </a:r>
            <a:endParaRPr lang="en-US" b="1"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527" y="2585393"/>
            <a:ext cx="3416300" cy="3416300"/>
          </a:xfrm>
        </p:spPr>
      </p:pic>
      <p:sp>
        <p:nvSpPr>
          <p:cNvPr id="5" name="TextBox 4"/>
          <p:cNvSpPr txBox="1"/>
          <p:nvPr/>
        </p:nvSpPr>
        <p:spPr>
          <a:xfrm>
            <a:off x="4246075" y="3286408"/>
            <a:ext cx="7441949" cy="203132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If an inspection is required, conduct the inspection on the ground before the next flight, or if the aircraft is in flight, immediately after its next landing. If the aircraft is being operated on the ground, the pilot-in-command (PIC) shall submit the aircraft for security inspection. If the aircraft is in flight, the PIC will take the necessary emergency action necessary under the circumstances, and land as soon as practical.</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7624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TSA / FAA Inspections</a:t>
            </a:r>
            <a:endParaRPr lang="en-US"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32" y="2503471"/>
            <a:ext cx="4514850" cy="3009900"/>
          </a:xfrm>
          <a:prstGeom prst="rect">
            <a:avLst/>
          </a:prstGeom>
        </p:spPr>
      </p:pic>
      <p:sp>
        <p:nvSpPr>
          <p:cNvPr id="7" name="TextBox 6"/>
          <p:cNvSpPr txBox="1"/>
          <p:nvPr/>
        </p:nvSpPr>
        <p:spPr>
          <a:xfrm>
            <a:off x="5535660" y="3367889"/>
            <a:ext cx="6206685" cy="1477328"/>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If the contract aircraft operator is approached by any government official, it is the responsibility of the contract aircraft operator to notify UPS (via MARTINAIRE Dispatch) of the event and the circumstances surrounding it.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2608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17268" y="2897108"/>
            <a:ext cx="2904515" cy="1200329"/>
          </a:xfrm>
          <a:prstGeom prst="rect">
            <a:avLst/>
          </a:prstGeom>
          <a:noFill/>
        </p:spPr>
        <p:txBody>
          <a:bodyPr wrap="square" lIns="91440" tIns="45720" rIns="91440" bIns="45720">
            <a:spAutoFit/>
          </a:bodyPr>
          <a:lstStyle/>
          <a:p>
            <a:pPr algn="ctr"/>
            <a:r>
              <a:rPr lang="en-US" sz="7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END</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80317415"/>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MARTINAIRE / TSA DSIP COMPLIANCE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requirements of this program are considered:</a:t>
            </a:r>
            <a:endParaRPr lang="en-US" dirty="0"/>
          </a:p>
          <a:p>
            <a:r>
              <a:rPr lang="en-US" b="1" dirty="0" smtClean="0"/>
              <a:t>“SENSITIVE SECURITY INFORMATION”. Under 49 CFR 1520 – Protection of Sensitive Security Information.</a:t>
            </a:r>
          </a:p>
          <a:p>
            <a:r>
              <a:rPr lang="en-US" b="1" dirty="0" smtClean="0">
                <a:solidFill>
                  <a:srgbClr val="FF0000"/>
                </a:solidFill>
              </a:rPr>
              <a:t>NEED TO KNOW ONLY. This information cannot be passed on to the public.</a:t>
            </a:r>
          </a:p>
          <a:p>
            <a:r>
              <a:rPr lang="en-US" b="1" dirty="0" err="1" smtClean="0">
                <a:solidFill>
                  <a:schemeClr val="tx1"/>
                </a:solidFill>
              </a:rPr>
              <a:t>Martinaire</a:t>
            </a:r>
            <a:r>
              <a:rPr lang="en-US" b="1" dirty="0" smtClean="0">
                <a:solidFill>
                  <a:schemeClr val="tx1"/>
                </a:solidFill>
              </a:rPr>
              <a:t> is required to implement certain procedures or instruction to the contract aircraft operator as result of governmental regulation. Failure to comply with these regulations could result in the issuance of a ‘Letter of Investigation’ (LOI) by a TSA inspector and has a maximum potential fine of $25,000 per violation or infraction.</a:t>
            </a:r>
          </a:p>
          <a:p>
            <a:r>
              <a:rPr lang="en-US" b="1" dirty="0" smtClean="0">
                <a:solidFill>
                  <a:schemeClr val="tx1"/>
                </a:solidFill>
              </a:rPr>
              <a:t>Transportation Security Regulation (TSR) 1540.105 states that individuals can be held personally liable for each infraction with a maximum potential fine of $2,500 for each of those infractions. (</a:t>
            </a:r>
            <a:r>
              <a:rPr lang="en-US" b="1" dirty="0" smtClean="0">
                <a:solidFill>
                  <a:srgbClr val="FF0000"/>
                </a:solidFill>
              </a:rPr>
              <a:t>That means YOU, the pilot</a:t>
            </a:r>
            <a:r>
              <a:rPr lang="en-US" b="1" dirty="0" smtClean="0">
                <a:solidFill>
                  <a:schemeClr val="tx1"/>
                </a:solidFill>
              </a:rPr>
              <a:t>)</a:t>
            </a:r>
          </a:p>
        </p:txBody>
      </p:sp>
    </p:spTree>
    <p:extLst>
      <p:ext uri="{BB962C8B-B14F-4D97-AF65-F5344CB8AC3E}">
        <p14:creationId xmlns:p14="http://schemas.microsoft.com/office/powerpoint/2010/main" val="2123346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MARTINAIRE / APPLICABILITY</a:t>
            </a:r>
            <a:endParaRPr lang="en-US" dirty="0"/>
          </a:p>
        </p:txBody>
      </p:sp>
      <p:sp>
        <p:nvSpPr>
          <p:cNvPr id="3" name="Content Placeholder 2"/>
          <p:cNvSpPr>
            <a:spLocks noGrp="1"/>
          </p:cNvSpPr>
          <p:nvPr>
            <p:ph idx="1"/>
          </p:nvPr>
        </p:nvSpPr>
        <p:spPr>
          <a:xfrm>
            <a:off x="1154954" y="2603500"/>
            <a:ext cx="8761413" cy="2010064"/>
          </a:xfrm>
        </p:spPr>
        <p:txBody>
          <a:bodyPr>
            <a:normAutofit/>
          </a:bodyPr>
          <a:lstStyle/>
          <a:p>
            <a:pPr marL="0" indent="0" algn="ctr">
              <a:buNone/>
            </a:pPr>
            <a:r>
              <a:rPr lang="en-US" sz="2800" b="1" dirty="0" smtClean="0">
                <a:latin typeface="Arial Black" panose="020B0A04020102020204" pitchFamily="34" charset="0"/>
              </a:rPr>
              <a:t>The requirements of this program apply to all contract aircraft operators, that transport and handle air freight on behalf of customers such as UPS.</a:t>
            </a:r>
            <a:endParaRPr lang="en-US" sz="2800" b="1" dirty="0">
              <a:latin typeface="Arial Black" panose="020B0A04020102020204" pitchFamily="34" charset="0"/>
            </a:endParaRPr>
          </a:p>
        </p:txBody>
      </p:sp>
    </p:spTree>
    <p:extLst>
      <p:ext uri="{BB962C8B-B14F-4D97-AF65-F5344CB8AC3E}">
        <p14:creationId xmlns:p14="http://schemas.microsoft.com/office/powerpoint/2010/main" val="419891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MARTINAIRE / APPLICABILITY</a:t>
            </a:r>
            <a:endParaRPr lang="en-US" dirty="0"/>
          </a:p>
        </p:txBody>
      </p:sp>
      <p:sp>
        <p:nvSpPr>
          <p:cNvPr id="3" name="Content Placeholder 2"/>
          <p:cNvSpPr>
            <a:spLocks noGrp="1"/>
          </p:cNvSpPr>
          <p:nvPr>
            <p:ph idx="1"/>
          </p:nvPr>
        </p:nvSpPr>
        <p:spPr/>
        <p:txBody>
          <a:bodyPr>
            <a:normAutofit/>
          </a:bodyPr>
          <a:lstStyle/>
          <a:p>
            <a:r>
              <a:rPr lang="en-US" b="1" dirty="0" smtClean="0"/>
              <a:t>Unless under authorized escort, </a:t>
            </a:r>
            <a:r>
              <a:rPr lang="en-US" b="1" dirty="0" err="1" smtClean="0"/>
              <a:t>Martinaire</a:t>
            </a:r>
            <a:r>
              <a:rPr lang="en-US" b="1" dirty="0" smtClean="0"/>
              <a:t> employees on airport property shall, at all times, wear at waist level or above so as to be readily visible, an airline/airport-issued or airline/airport approved identification medium.</a:t>
            </a:r>
          </a:p>
          <a:p>
            <a:r>
              <a:rPr lang="en-US" b="1" dirty="0" err="1" smtClean="0"/>
              <a:t>Martinaire</a:t>
            </a:r>
            <a:r>
              <a:rPr lang="en-US" b="1" dirty="0" smtClean="0"/>
              <a:t> shall ensure that any employee whose identification medium is lost, stolen, or misplaced shall immediately report such loss.</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910" y="4436154"/>
            <a:ext cx="3069342" cy="191719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208" y="4299201"/>
            <a:ext cx="1500173" cy="2387698"/>
          </a:xfrm>
          <a:prstGeom prst="rect">
            <a:avLst/>
          </a:prstGeom>
        </p:spPr>
      </p:pic>
    </p:spTree>
    <p:extLst>
      <p:ext uri="{BB962C8B-B14F-4D97-AF65-F5344CB8AC3E}">
        <p14:creationId xmlns:p14="http://schemas.microsoft.com/office/powerpoint/2010/main" val="4133216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Background Checks  </a:t>
            </a:r>
            <a:endParaRPr lang="en-US"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973" y="2560320"/>
            <a:ext cx="2169621" cy="2169621"/>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120" y="2560320"/>
            <a:ext cx="2270122" cy="3122820"/>
          </a:xfrm>
          <a:prstGeom prst="rect">
            <a:avLst/>
          </a:prstGeom>
        </p:spPr>
      </p:pic>
      <p:sp>
        <p:nvSpPr>
          <p:cNvPr id="8" name="TextBox 7"/>
          <p:cNvSpPr txBox="1"/>
          <p:nvPr/>
        </p:nvSpPr>
        <p:spPr>
          <a:xfrm>
            <a:off x="2552008" y="2560320"/>
            <a:ext cx="6242858" cy="1200329"/>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latin typeface="Arial Black" panose="020B0A04020102020204" pitchFamily="34" charset="0"/>
              </a:rPr>
              <a:t>FBI Fingerprint-based Criminal History Record Checks (CHRC) must be performed on all flight crew members pursuant to 49 CFR 1544.229 and 1544.230. </a:t>
            </a:r>
            <a:endParaRPr lang="en-US" dirty="0">
              <a:latin typeface="Arial Black" panose="020B0A04020102020204" pitchFamily="34" charset="0"/>
            </a:endParaRPr>
          </a:p>
        </p:txBody>
      </p:sp>
      <p:sp>
        <p:nvSpPr>
          <p:cNvPr id="9" name="TextBox 8"/>
          <p:cNvSpPr txBox="1"/>
          <p:nvPr/>
        </p:nvSpPr>
        <p:spPr>
          <a:xfrm>
            <a:off x="2552008" y="3884815"/>
            <a:ext cx="6242858" cy="1200329"/>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latin typeface="Arial Black" panose="020B0A04020102020204" pitchFamily="34" charset="0"/>
              </a:rPr>
              <a:t>For the individual to serve as a flight crew member, this CHRC must not disclose a disqualifying criminal offense as described in 40 CFR 1544.229(d).</a:t>
            </a:r>
            <a:endParaRPr lang="en-US" dirty="0">
              <a:latin typeface="Arial Black" panose="020B0A04020102020204" pitchFamily="34" charset="0"/>
            </a:endParaRPr>
          </a:p>
        </p:txBody>
      </p:sp>
      <p:sp>
        <p:nvSpPr>
          <p:cNvPr id="10" name="Rectangle 9"/>
          <p:cNvSpPr/>
          <p:nvPr/>
        </p:nvSpPr>
        <p:spPr>
          <a:xfrm>
            <a:off x="2552008" y="5148087"/>
            <a:ext cx="6096000" cy="923330"/>
          </a:xfrm>
          <a:prstGeom prst="rect">
            <a:avLst/>
          </a:prstGeom>
        </p:spPr>
        <p:txBody>
          <a:bodyPr>
            <a:spAutoFit/>
          </a:bodyPr>
          <a:lstStyle/>
          <a:p>
            <a:pPr marL="285750" indent="-285750">
              <a:buFont typeface="Wingdings" panose="05000000000000000000" pitchFamily="2" charset="2"/>
              <a:buChar char="ü"/>
            </a:pPr>
            <a:r>
              <a:rPr lang="en-US" dirty="0" smtClean="0">
                <a:latin typeface="Arial Black" panose="020B0A04020102020204" pitchFamily="34" charset="0"/>
              </a:rPr>
              <a:t>A record of the CHRC must be maintained pursuant to the record maintenance section of 49 CFR 1544.230</a:t>
            </a:r>
            <a:endParaRPr lang="en-US" dirty="0">
              <a:latin typeface="Arial Black" panose="020B0A04020102020204" pitchFamily="34" charset="0"/>
            </a:endParaRPr>
          </a:p>
        </p:txBody>
      </p:sp>
    </p:spTree>
    <p:extLst>
      <p:ext uri="{BB962C8B-B14F-4D97-AF65-F5344CB8AC3E}">
        <p14:creationId xmlns:p14="http://schemas.microsoft.com/office/powerpoint/2010/main" val="1909713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ACCESS TO CARGO &amp; FACILITIES  </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841" y="2715467"/>
            <a:ext cx="6015596" cy="3770504"/>
          </a:xfrm>
        </p:spPr>
      </p:pic>
      <p:sp>
        <p:nvSpPr>
          <p:cNvPr id="5" name="TextBox 4"/>
          <p:cNvSpPr txBox="1"/>
          <p:nvPr/>
        </p:nvSpPr>
        <p:spPr>
          <a:xfrm>
            <a:off x="6867331" y="2677886"/>
            <a:ext cx="4842587" cy="523220"/>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smtClean="0">
                <a:latin typeface="Arial" panose="020B0604020202020204" pitchFamily="34" charset="0"/>
                <a:cs typeface="Arial" panose="020B0604020202020204" pitchFamily="34" charset="0"/>
              </a:rPr>
              <a:t>All Contract Aircraft Operators are responsible for controlling access to cargo in their possession.</a:t>
            </a:r>
            <a:endParaRPr lang="en-US" sz="1400" b="1" dirty="0">
              <a:latin typeface="Arial" panose="020B0604020202020204" pitchFamily="34" charset="0"/>
              <a:cs typeface="Arial" panose="020B0604020202020204" pitchFamily="34" charset="0"/>
            </a:endParaRPr>
          </a:p>
        </p:txBody>
      </p:sp>
      <p:sp>
        <p:nvSpPr>
          <p:cNvPr id="11" name="TextBox 10"/>
          <p:cNvSpPr txBox="1"/>
          <p:nvPr/>
        </p:nvSpPr>
        <p:spPr>
          <a:xfrm>
            <a:off x="6889103" y="3492760"/>
            <a:ext cx="4842587" cy="738664"/>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smtClean="0">
                <a:latin typeface="Arial" panose="020B0604020202020204" pitchFamily="34" charset="0"/>
                <a:cs typeface="Arial" panose="020B0604020202020204" pitchFamily="34" charset="0"/>
              </a:rPr>
              <a:t>All Contract Aircraft Operators must take the necessary precautions to prevent access by unauthorized persons.</a:t>
            </a:r>
            <a:endParaRPr lang="en-US" sz="1400" b="1" dirty="0">
              <a:latin typeface="Arial" panose="020B0604020202020204" pitchFamily="34" charset="0"/>
              <a:cs typeface="Arial" panose="020B0604020202020204" pitchFamily="34" charset="0"/>
            </a:endParaRPr>
          </a:p>
        </p:txBody>
      </p:sp>
      <p:sp>
        <p:nvSpPr>
          <p:cNvPr id="13" name="TextBox 12"/>
          <p:cNvSpPr txBox="1"/>
          <p:nvPr/>
        </p:nvSpPr>
        <p:spPr>
          <a:xfrm>
            <a:off x="6898430" y="4500468"/>
            <a:ext cx="4842587" cy="646331"/>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solidFill>
                  <a:srgbClr val="FF0000"/>
                </a:solidFill>
                <a:latin typeface="Arial" panose="020B0604020202020204" pitchFamily="34" charset="0"/>
                <a:cs typeface="Arial" panose="020B0604020202020204" pitchFamily="34" charset="0"/>
              </a:rPr>
              <a:t>Do Not leave the aircraft after loading is complete.</a:t>
            </a:r>
            <a:endParaRPr lang="en-US"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6898428" y="5284240"/>
            <a:ext cx="4842587" cy="1200329"/>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solidFill>
                  <a:srgbClr val="FF0000"/>
                </a:solidFill>
                <a:latin typeface="Arial" panose="020B0604020202020204" pitchFamily="34" charset="0"/>
                <a:cs typeface="Arial" panose="020B0604020202020204" pitchFamily="34" charset="0"/>
              </a:rPr>
              <a:t>Only customer employees can watch over the loaded aircraft if you absolutely have to leave the vicinity of the aircraft.</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135574"/>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ACCESS TO CARGO &amp; FACILITIES  </a:t>
            </a:r>
            <a:endParaRPr lang="en-US"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320" y="2347715"/>
            <a:ext cx="5850860" cy="4246193"/>
          </a:xfrm>
        </p:spPr>
      </p:pic>
      <p:sp>
        <p:nvSpPr>
          <p:cNvPr id="7" name="TextBox 6"/>
          <p:cNvSpPr txBox="1"/>
          <p:nvPr/>
        </p:nvSpPr>
        <p:spPr>
          <a:xfrm>
            <a:off x="6662057" y="2565918"/>
            <a:ext cx="5047861" cy="203132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The UPS Domestic Security Integration Program (DSIP) requires all contract aircraft operator employees working on behalf of UPS, to control access to each of its air operations areas and to its cargo acceptance areas, staging areas, and other non-public areas.</a:t>
            </a:r>
            <a:endParaRPr lang="en-US" b="1" dirty="0">
              <a:latin typeface="Arial" panose="020B0604020202020204" pitchFamily="34" charset="0"/>
              <a:cs typeface="Arial" panose="020B0604020202020204" pitchFamily="34" charset="0"/>
            </a:endParaRPr>
          </a:p>
        </p:txBody>
      </p:sp>
      <p:sp>
        <p:nvSpPr>
          <p:cNvPr id="12" name="TextBox 11"/>
          <p:cNvSpPr txBox="1"/>
          <p:nvPr/>
        </p:nvSpPr>
        <p:spPr>
          <a:xfrm>
            <a:off x="6674492" y="4827037"/>
            <a:ext cx="5047861" cy="1477328"/>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Only individuals that have proper access or </a:t>
            </a:r>
            <a:r>
              <a:rPr lang="en-US" b="1" dirty="0" smtClean="0">
                <a:solidFill>
                  <a:srgbClr val="FF0000"/>
                </a:solidFill>
                <a:latin typeface="Arial" panose="020B0604020202020204" pitchFamily="34" charset="0"/>
                <a:cs typeface="Arial" panose="020B0604020202020204" pitchFamily="34" charset="0"/>
              </a:rPr>
              <a:t>who are appropriately under escort </a:t>
            </a:r>
            <a:r>
              <a:rPr lang="en-US" b="1" dirty="0" smtClean="0">
                <a:latin typeface="Arial" panose="020B0604020202020204" pitchFamily="34" charset="0"/>
                <a:cs typeface="Arial" panose="020B0604020202020204" pitchFamily="34" charset="0"/>
              </a:rPr>
              <a:t>are allowed to access the area where UPS cargo is accepted, staged, or in an area considered to be a non-public area.</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1816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ACCESS TO CARGO &amp; FACILITIES  </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168" y="2915146"/>
            <a:ext cx="5103844" cy="3394057"/>
          </a:xfrm>
        </p:spPr>
      </p:pic>
      <p:sp>
        <p:nvSpPr>
          <p:cNvPr id="5" name="Rectangle 4"/>
          <p:cNvSpPr/>
          <p:nvPr/>
        </p:nvSpPr>
        <p:spPr>
          <a:xfrm>
            <a:off x="6162651" y="2438092"/>
            <a:ext cx="5521062" cy="95410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2800" b="1" dirty="0" smtClean="0">
                <a:ln w="0"/>
                <a:solidFill>
                  <a:srgbClr val="FF0000"/>
                </a:solidFill>
                <a:effectLst>
                  <a:reflection blurRad="6350" stA="53000" endA="300" endPos="35500" dir="5400000" sy="-90000" algn="bl" rotWithShape="0"/>
                </a:effectLst>
                <a:latin typeface="Arial" panose="020B0604020202020204" pitchFamily="34" charset="0"/>
                <a:cs typeface="Arial" panose="020B0604020202020204" pitchFamily="34" charset="0"/>
              </a:rPr>
              <a:t>Only authorized individuals are</a:t>
            </a:r>
          </a:p>
          <a:p>
            <a:pPr algn="ctr"/>
            <a:r>
              <a:rPr lang="en-US" sz="2800" b="1" dirty="0" smtClean="0">
                <a:ln w="0"/>
                <a:solidFill>
                  <a:srgbClr val="FF0000"/>
                </a:solidFill>
                <a:effectLst>
                  <a:reflection blurRad="6350" stA="53000" endA="300" endPos="35500" dir="5400000" sy="-90000" algn="bl" rotWithShape="0"/>
                </a:effectLst>
                <a:latin typeface="Arial" panose="020B0604020202020204" pitchFamily="34" charset="0"/>
                <a:cs typeface="Arial" panose="020B0604020202020204" pitchFamily="34" charset="0"/>
              </a:rPr>
              <a:t>allowed access to </a:t>
            </a:r>
            <a:r>
              <a:rPr lang="en-US" sz="2800" b="1" cap="none" spc="0" dirty="0" smtClean="0">
                <a:ln w="0"/>
                <a:solidFill>
                  <a:srgbClr val="FF0000"/>
                </a:solidFill>
                <a:effectLst>
                  <a:reflection blurRad="6350" stA="53000" endA="300" endPos="35500" dir="5400000" sy="-90000" algn="bl" rotWithShape="0"/>
                </a:effectLst>
                <a:latin typeface="Arial" panose="020B0604020202020204" pitchFamily="34" charset="0"/>
                <a:cs typeface="Arial" panose="020B0604020202020204" pitchFamily="34" charset="0"/>
              </a:rPr>
              <a:t>Cargo areas.</a:t>
            </a:r>
            <a:endParaRPr lang="en-US" sz="2800" b="1" cap="none" spc="0" dirty="0">
              <a:ln w="0"/>
              <a:solidFill>
                <a:srgbClr val="FF0000"/>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8" name="TextBox 7"/>
          <p:cNvSpPr txBox="1"/>
          <p:nvPr/>
        </p:nvSpPr>
        <p:spPr>
          <a:xfrm>
            <a:off x="6162651" y="3713584"/>
            <a:ext cx="5521062"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Doors, gates, fences, etc., must be in good repair and secured to prevent unauthorized access to the cargo areas.</a:t>
            </a:r>
            <a:endParaRPr lang="en-US" sz="1600" b="1" dirty="0">
              <a:latin typeface="Arial" panose="020B0604020202020204" pitchFamily="34" charset="0"/>
              <a:cs typeface="Arial" panose="020B0604020202020204" pitchFamily="34" charset="0"/>
            </a:endParaRPr>
          </a:p>
        </p:txBody>
      </p:sp>
      <p:sp>
        <p:nvSpPr>
          <p:cNvPr id="10" name="TextBox 9"/>
          <p:cNvSpPr txBox="1"/>
          <p:nvPr/>
        </p:nvSpPr>
        <p:spPr>
          <a:xfrm>
            <a:off x="6162651" y="4652791"/>
            <a:ext cx="5521062"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Signs stating authorized access only should be posted as a warning to the public not to enter the area.</a:t>
            </a:r>
            <a:endParaRPr lang="en-US" sz="1600" b="1" dirty="0">
              <a:latin typeface="Arial" panose="020B0604020202020204" pitchFamily="34" charset="0"/>
              <a:cs typeface="Arial" panose="020B0604020202020204" pitchFamily="34" charset="0"/>
            </a:endParaRPr>
          </a:p>
        </p:txBody>
      </p:sp>
      <p:sp>
        <p:nvSpPr>
          <p:cNvPr id="11" name="TextBox 10"/>
          <p:cNvSpPr txBox="1"/>
          <p:nvPr/>
        </p:nvSpPr>
        <p:spPr>
          <a:xfrm>
            <a:off x="6175088" y="5504992"/>
            <a:ext cx="5521062"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Enunciators can also be used to alert the contract aircraft operator’s staff to the entrance or exit of a person.</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185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Challenge Procedures  </a:t>
            </a:r>
            <a:endParaRPr lang="en-US"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372" y="2370234"/>
            <a:ext cx="7971366" cy="3416300"/>
          </a:xfrm>
        </p:spPr>
      </p:pic>
      <p:sp>
        <p:nvSpPr>
          <p:cNvPr id="7" name="TextBox 6"/>
          <p:cNvSpPr txBox="1"/>
          <p:nvPr/>
        </p:nvSpPr>
        <p:spPr>
          <a:xfrm>
            <a:off x="8649478" y="2388637"/>
            <a:ext cx="3247053" cy="203132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Discovery of someone in cargo acceptance areas, staging areas, or non-public areas must be challenged. You may ask “May I help you?” or “May I see your ID?”</a:t>
            </a:r>
            <a:endParaRPr lang="en-US" b="1" dirty="0">
              <a:latin typeface="Arial" panose="020B0604020202020204" pitchFamily="34" charset="0"/>
              <a:cs typeface="Arial" panose="020B0604020202020204" pitchFamily="34" charset="0"/>
            </a:endParaRPr>
          </a:p>
        </p:txBody>
      </p:sp>
      <p:sp>
        <p:nvSpPr>
          <p:cNvPr id="12" name="TextBox 11"/>
          <p:cNvSpPr txBox="1"/>
          <p:nvPr/>
        </p:nvSpPr>
        <p:spPr>
          <a:xfrm>
            <a:off x="8649477" y="4419962"/>
            <a:ext cx="3247053" cy="1477328"/>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Should you discover an unauthorized person at major UPS facilities, notify an appropriate UPS ramp manager.</a:t>
            </a:r>
            <a:endParaRPr lang="en-US" b="1" dirty="0">
              <a:latin typeface="Arial" panose="020B0604020202020204" pitchFamily="34" charset="0"/>
              <a:cs typeface="Arial" panose="020B0604020202020204" pitchFamily="34" charset="0"/>
            </a:endParaRPr>
          </a:p>
        </p:txBody>
      </p:sp>
      <p:sp>
        <p:nvSpPr>
          <p:cNvPr id="13" name="5-Point Star 12"/>
          <p:cNvSpPr/>
          <p:nvPr/>
        </p:nvSpPr>
        <p:spPr>
          <a:xfrm>
            <a:off x="578498" y="6221953"/>
            <a:ext cx="270588" cy="27681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79714" y="6167535"/>
            <a:ext cx="10730204"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Remember! It might be a TSA agent testing your response! (This could cost you $2500!)</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952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emplate>Ion Boardroom</Template>
  <TotalTime>1353</TotalTime>
  <Words>1072</Words>
  <Application>Microsoft Office PowerPoint</Application>
  <PresentationFormat>Widescreen</PresentationFormat>
  <Paragraphs>61</Paragraphs>
  <Slides>17</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4" baseType="lpstr">
      <vt:lpstr>Arial</vt:lpstr>
      <vt:lpstr>Arial Black</vt:lpstr>
      <vt:lpstr>Century Gothic</vt:lpstr>
      <vt:lpstr>Wingdings</vt:lpstr>
      <vt:lpstr>Wingdings 3</vt:lpstr>
      <vt:lpstr>Ion Boardroom</vt:lpstr>
      <vt:lpstr>CorelDRAW</vt:lpstr>
      <vt:lpstr>MARTINAIRE PILOT</vt:lpstr>
      <vt:lpstr>MARTINAIRE / TSA DSIP COMPLIANCE</vt:lpstr>
      <vt:lpstr>MARTINAIRE / APPLICABILITY</vt:lpstr>
      <vt:lpstr>MARTINAIRE / APPLICABILITY</vt:lpstr>
      <vt:lpstr>Background Checks  </vt:lpstr>
      <vt:lpstr>ACCESS TO CARGO &amp; FACILITIES  </vt:lpstr>
      <vt:lpstr>ACCESS TO CARGO &amp; FACILITIES  </vt:lpstr>
      <vt:lpstr>ACCESS TO CARGO &amp; FACILITIES  </vt:lpstr>
      <vt:lpstr>Challenge Procedures  </vt:lpstr>
      <vt:lpstr>Aircraft Search  </vt:lpstr>
      <vt:lpstr>Aircraft Readiness </vt:lpstr>
      <vt:lpstr>Aircraft Readiness </vt:lpstr>
      <vt:lpstr>Aircraft Readiness </vt:lpstr>
      <vt:lpstr>Bomb Threats </vt:lpstr>
      <vt:lpstr>Bomb Threats </vt:lpstr>
      <vt:lpstr>TSA / FAA Inspections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MARTINAIRE PILOT</dc:title>
  <dc:creator>Dane Smith</dc:creator>
  <cp:lastModifiedBy>Dane Smith</cp:lastModifiedBy>
  <cp:revision>33</cp:revision>
  <dcterms:created xsi:type="dcterms:W3CDTF">2020-01-22T18:58:26Z</dcterms:created>
  <dcterms:modified xsi:type="dcterms:W3CDTF">2020-01-27T15:58:51Z</dcterms:modified>
</cp:coreProperties>
</file>